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9.xml" ContentType="application/vnd.openxmlformats-officedocument.theme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theme/theme11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2.xml" ContentType="application/vnd.openxmlformats-officedocument.theme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5.xml" ContentType="application/vnd.openxmlformats-officedocument.theme+xml"/>
  <Override PartName="/ppt/slideLayouts/slideLayout58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51" r:id="rId2"/>
    <p:sldMasterId id="2147483783" r:id="rId3"/>
    <p:sldMasterId id="2147483784" r:id="rId4"/>
    <p:sldMasterId id="2147483786" r:id="rId5"/>
    <p:sldMasterId id="2147483797" r:id="rId6"/>
    <p:sldMasterId id="2147483799" r:id="rId7"/>
    <p:sldMasterId id="2147483809" r:id="rId8"/>
    <p:sldMasterId id="2147483811" r:id="rId9"/>
    <p:sldMasterId id="2147483821" r:id="rId10"/>
    <p:sldMasterId id="2147483823" r:id="rId11"/>
    <p:sldMasterId id="2147483825" r:id="rId12"/>
    <p:sldMasterId id="2147483833" r:id="rId13"/>
    <p:sldMasterId id="2147483835" r:id="rId14"/>
    <p:sldMasterId id="2147483844" r:id="rId15"/>
    <p:sldMasterId id="2147483850" r:id="rId16"/>
  </p:sldMasterIdLst>
  <p:notesMasterIdLst>
    <p:notesMasterId r:id="rId28"/>
  </p:notesMasterIdLst>
  <p:sldIdLst>
    <p:sldId id="256" r:id="rId17"/>
    <p:sldId id="320" r:id="rId18"/>
    <p:sldId id="266" r:id="rId19"/>
    <p:sldId id="276" r:id="rId20"/>
    <p:sldId id="389" r:id="rId21"/>
    <p:sldId id="390" r:id="rId22"/>
    <p:sldId id="391" r:id="rId23"/>
    <p:sldId id="388" r:id="rId24"/>
    <p:sldId id="393" r:id="rId25"/>
    <p:sldId id="394" r:id="rId26"/>
    <p:sldId id="38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13" autoAdjust="0"/>
  </p:normalViewPr>
  <p:slideViewPr>
    <p:cSldViewPr snapToGrid="0" snapToObjects="1">
      <p:cViewPr varScale="1">
        <p:scale>
          <a:sx n="105" d="100"/>
          <a:sy n="105" d="100"/>
        </p:scale>
        <p:origin x="19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48A44-0A27-4B13-A6FE-ED87922FB20F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1284F-6797-4C06-B986-DA4CE94D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69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1284F-6797-4C06-B986-DA4CE94D105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95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 userDrawn="1"/>
        </p:nvSpPr>
        <p:spPr>
          <a:xfrm>
            <a:off x="1413015" y="3744003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Subtitle 2"/>
          <p:cNvSpPr txBox="1">
            <a:spLocks/>
          </p:cNvSpPr>
          <p:nvPr userDrawn="1"/>
        </p:nvSpPr>
        <p:spPr>
          <a:xfrm>
            <a:off x="1413015" y="4567385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7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755758" y="205563"/>
            <a:ext cx="3220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prstClr val="white"/>
                </a:solidFill>
              </a:rPr>
              <a:t>Title</a:t>
            </a: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6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2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5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4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9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04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chart/graph/table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4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238" y="168313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8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3032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34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1057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307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98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636D6E"/>
          </a:solidFill>
          <a:ln>
            <a:solidFill>
              <a:srgbClr val="636D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984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63814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182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81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40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chart/graph/table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80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477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6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50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636D6E"/>
          </a:solidFill>
          <a:ln>
            <a:solidFill>
              <a:srgbClr val="636D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370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63814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048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31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636D6E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chart/graph/table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99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9621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347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1744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289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5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49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787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quotes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159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695866"/>
          </a:xfrm>
          <a:prstGeom prst="rect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001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40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chart/graph/table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5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HR PeopleSoft 9.2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778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40105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2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 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6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BIG WORD</a:t>
            </a:r>
          </a:p>
          <a:p>
            <a:pPr lvl="0"/>
            <a:r>
              <a:rPr lang="en-US" dirty="0" smtClean="0"/>
              <a:t>BIG PHRASE</a:t>
            </a:r>
            <a:br>
              <a:rPr lang="en-US" dirty="0" smtClean="0"/>
            </a:br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22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quotes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“Notable quotes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 smtClean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094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695866"/>
          </a:xfrm>
          <a:prstGeom prst="rect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6197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56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UNIT NAME HERE</a:t>
            </a:r>
          </a:p>
          <a:p>
            <a:pPr lvl="0"/>
            <a:r>
              <a:rPr lang="en-US" dirty="0" smtClean="0"/>
              <a:t>LINE 2 AS NEEDED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693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861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20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3374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665990"/>
      </p:ext>
    </p:extLst>
  </p:cSld>
  <p:clrMapOvr>
    <a:masterClrMapping/>
  </p:clrMapOvr>
  <p:transition spd="slow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295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Full slide picture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695866"/>
          </a:xfrm>
          <a:prstGeom prst="rect">
            <a:avLst/>
          </a:prstGeom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 smtClean="0"/>
              <a:t>½ slide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TOPIC TITLE HERE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chart/graph/table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9621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37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Relationship Id="rId9" Type="http://schemas.openxmlformats.org/officeDocument/2006/relationships/image" Target="../media/image2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46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5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93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359957" y="3363985"/>
            <a:ext cx="6844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Procurement Shared Service Center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08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7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5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709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93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917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1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</p:sldLayoutIdLst>
  <p:transition spd="slow">
    <p:fade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7013" indent="-225425" algn="l" defTabSz="457200" rtl="0" eaLnBrk="1" latinLnBrk="0" hangingPunct="1">
        <a:spcBef>
          <a:spcPct val="20000"/>
        </a:spcBef>
        <a:buClr>
          <a:schemeClr val="accent1"/>
        </a:buClr>
        <a:buFont typeface="Wingdings" charset="2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285750" indent="-285750" algn="l" defTabSz="4572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455613" indent="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141413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98613" indent="-228600" algn="l" defTabSz="4572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12/21/2017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/>
              <a:pPr/>
              <a:t>‹#›</a:t>
            </a:fld>
            <a:endParaRPr lang="en-US" sz="1600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5564652" y="202869"/>
            <a:ext cx="3389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1400" dirty="0" smtClean="0">
                <a:solidFill>
                  <a:schemeClr val="bg1"/>
                </a:solidFill>
              </a:rPr>
              <a:t>Procurement Shared Service Center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  <p:sldLayoutId id="2147483770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9937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1391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1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5" r:id="rId8"/>
    <p:sldLayoutId id="2147483796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  <a:solidFill>
            <a:srgbClr val="636D6E"/>
          </a:solidFill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  <a:grpFill/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2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636D6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7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  <a:solidFill>
            <a:srgbClr val="636D6E"/>
          </a:solidFill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  <a:grpFill/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0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20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.osu.edu/pss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413015" y="3825379"/>
            <a:ext cx="6400800" cy="742005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016" y="4155693"/>
            <a:ext cx="6799806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December 21, </a:t>
            </a:r>
            <a:r>
              <a:rPr lang="en-US" sz="2800" dirty="0" smtClean="0"/>
              <a:t>2017 Carmen Connect Webinar</a:t>
            </a:r>
          </a:p>
          <a:p>
            <a:r>
              <a:rPr lang="en-US" sz="2800" dirty="0" smtClean="0"/>
              <a:t>Audio – 1-877-820-7831 code:484159#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r>
              <a:rPr lang="en-US" sz="2400" b="1" dirty="0" smtClean="0"/>
              <a:t>Catering Contract Demo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30 new suppliers for Drop-off catering service</a:t>
            </a:r>
          </a:p>
          <a:p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1800" b="1" u="sng" dirty="0" smtClean="0"/>
              <a:t>HOW </a:t>
            </a:r>
            <a:r>
              <a:rPr lang="en-US" sz="1800" b="1" u="sng" dirty="0"/>
              <a:t>TO ORDER DROP-OFF CATERING SERVICES:</a:t>
            </a: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Contact the caterer’s account representative to discuss needs and availability.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Receive the final agreed upon quote from the supplier (including the University discounts).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Create the </a:t>
            </a:r>
            <a:r>
              <a:rPr lang="en-US" sz="1800" dirty="0" err="1"/>
              <a:t>eRequest</a:t>
            </a:r>
            <a:r>
              <a:rPr lang="en-US" sz="1800" dirty="0"/>
              <a:t> using the </a:t>
            </a:r>
            <a:r>
              <a:rPr lang="en-US" sz="1800" dirty="0" err="1"/>
              <a:t>eStores</a:t>
            </a:r>
            <a:r>
              <a:rPr lang="en-US" sz="1800" dirty="0"/>
              <a:t> single Drop-off catering services line to place the order. Attach quote to </a:t>
            </a:r>
            <a:r>
              <a:rPr lang="en-US" sz="1800" dirty="0" err="1"/>
              <a:t>eRequest</a:t>
            </a:r>
            <a:r>
              <a:rPr lang="en-US" sz="1800" dirty="0"/>
              <a:t>. Quote number and other references should be included in the “Business Purpose” section of the </a:t>
            </a:r>
            <a:r>
              <a:rPr lang="en-US" sz="1800" dirty="0" err="1"/>
              <a:t>eRequest</a:t>
            </a:r>
            <a:r>
              <a:rPr lang="en-US" sz="1800" dirty="0"/>
              <a:t>. Sending an order without prior contact with the supplier may result in an undelivered order if the supplier has prior commitments on the same day/time.</a:t>
            </a:r>
          </a:p>
          <a:p>
            <a:endParaRPr lang="en-US" sz="2400" b="1" dirty="0">
              <a:solidFill>
                <a:srgbClr val="C00000"/>
              </a:solidFill>
            </a:endParaRPr>
          </a:p>
          <a:p>
            <a:pPr marL="741363" lvl="1" indent="-285750">
              <a:buFont typeface="Arial" panose="020B0604020202020204" pitchFamily="34" charset="0"/>
              <a:buChar char="•"/>
            </a:pPr>
            <a:endParaRPr lang="en-US" sz="1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sz="6600" dirty="0" smtClean="0"/>
              <a:t>Happy Holidays to all of you from the PSSC staff!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1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113" y="947498"/>
            <a:ext cx="8229600" cy="907181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Housekeeping Items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lines will be muted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*6 to unmute your line to ask a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*6 to mute your line after you are done speaking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leads will be monitoring the questions via the chat boxes, please feel free to ask questions there.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68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PSSC Staff </a:t>
            </a:r>
            <a:r>
              <a:rPr lang="en-US" sz="2800" dirty="0" smtClean="0"/>
              <a:t>updates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Vendor Maintenance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Catering Contract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r>
              <a:rPr lang="en-US" sz="2000" b="1" dirty="0" smtClean="0"/>
              <a:t>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2"/>
              </a:rPr>
              <a:t>http://u.osu.edu/pssc</a:t>
            </a:r>
            <a:endParaRPr lang="en-US" sz="2000" dirty="0" smtClean="0"/>
          </a:p>
          <a:p>
            <a:r>
              <a:rPr lang="en-US" sz="2000" b="1" dirty="0" smtClean="0"/>
              <a:t>Staffing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800" b="1" dirty="0" smtClean="0"/>
              <a:t>Kelly Moore  </a:t>
            </a:r>
            <a:r>
              <a:rPr lang="en-US" sz="1800" dirty="0" smtClean="0"/>
              <a:t>- Out until January 2</a:t>
            </a:r>
            <a:r>
              <a:rPr lang="en-US" sz="1800" baseline="30000" dirty="0" smtClean="0"/>
              <a:t>nd</a:t>
            </a:r>
            <a:endParaRPr lang="en-US" sz="1800" dirty="0" smtClean="0"/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Terrance Jr born October 12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Retirements – </a:t>
            </a:r>
            <a:r>
              <a:rPr lang="en-US" sz="1800" dirty="0" smtClean="0">
                <a:solidFill>
                  <a:srgbClr val="C00000"/>
                </a:solidFill>
              </a:rPr>
              <a:t>Stephnie Penn will retire after 35 years on December 29</a:t>
            </a:r>
            <a:r>
              <a:rPr lang="en-US" sz="1800" baseline="30000" dirty="0" smtClean="0">
                <a:solidFill>
                  <a:srgbClr val="C00000"/>
                </a:solidFill>
              </a:rPr>
              <a:t>th</a:t>
            </a:r>
          </a:p>
          <a:p>
            <a:pPr lvl="2" indent="0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New Team Lead – </a:t>
            </a:r>
            <a:r>
              <a:rPr lang="en-US" sz="1800" dirty="0" smtClean="0">
                <a:solidFill>
                  <a:srgbClr val="C00000"/>
                </a:solidFill>
              </a:rPr>
              <a:t>Pam </a:t>
            </a:r>
            <a:r>
              <a:rPr lang="en-US" sz="1800" dirty="0" err="1" smtClean="0">
                <a:solidFill>
                  <a:srgbClr val="C00000"/>
                </a:solidFill>
              </a:rPr>
              <a:t>LaPlante</a:t>
            </a:r>
            <a:r>
              <a:rPr lang="en-US" sz="1800" dirty="0" smtClean="0">
                <a:solidFill>
                  <a:srgbClr val="C00000"/>
                </a:solidFill>
              </a:rPr>
              <a:t> has been promoted from Finance Coordinator to Team Lead.  Pam will start her new role on January 2</a:t>
            </a:r>
            <a:r>
              <a:rPr lang="en-US" sz="1800" baseline="30000" dirty="0" smtClean="0">
                <a:solidFill>
                  <a:srgbClr val="C00000"/>
                </a:solidFill>
              </a:rPr>
              <a:t>nd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New Positions – </a:t>
            </a:r>
            <a:r>
              <a:rPr lang="en-US" sz="1800" dirty="0" smtClean="0">
                <a:solidFill>
                  <a:srgbClr val="C00000"/>
                </a:solidFill>
              </a:rPr>
              <a:t>Two Senior Finance Coordinators have been promoted from Finance Coordinator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Angella Brown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Kim Wilson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C00000"/>
              </a:solidFill>
            </a:endParaRPr>
          </a:p>
          <a:p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99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</a:rPr>
              <a:t>New </a:t>
            </a:r>
            <a:r>
              <a:rPr lang="en-US" sz="1800" b="1" dirty="0" smtClean="0">
                <a:solidFill>
                  <a:srgbClr val="C00000"/>
                </a:solidFill>
              </a:rPr>
              <a:t>Position Hiring soon </a:t>
            </a:r>
            <a:r>
              <a:rPr lang="en-US" sz="1800" dirty="0">
                <a:solidFill>
                  <a:srgbClr val="C00000"/>
                </a:solidFill>
              </a:rPr>
              <a:t>– </a:t>
            </a:r>
            <a:r>
              <a:rPr lang="en-US" sz="1800" dirty="0" smtClean="0">
                <a:solidFill>
                  <a:srgbClr val="C00000"/>
                </a:solidFill>
              </a:rPr>
              <a:t>Two Finance Assistants </a:t>
            </a:r>
            <a:r>
              <a:rPr lang="en-US" sz="1800" dirty="0">
                <a:solidFill>
                  <a:srgbClr val="C00000"/>
                </a:solidFill>
              </a:rPr>
              <a:t>(replaces opening created by the Sr. Finance coordinator)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C00000"/>
                </a:solidFill>
              </a:rPr>
              <a:t>Will assist the Sr. Finance coordinator with transaction processing and customer </a:t>
            </a:r>
            <a:r>
              <a:rPr lang="en-US" sz="1800" dirty="0" smtClean="0">
                <a:solidFill>
                  <a:srgbClr val="C00000"/>
                </a:solidFill>
              </a:rPr>
              <a:t>service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Welcome to the Procurement Shared Services Center </a:t>
            </a:r>
            <a:r>
              <a:rPr lang="en-US" sz="1800" dirty="0" smtClean="0">
                <a:solidFill>
                  <a:srgbClr val="C00000"/>
                </a:solidFill>
              </a:rPr>
              <a:t>– </a:t>
            </a:r>
            <a:r>
              <a:rPr lang="en-US" sz="1800" b="1" dirty="0" smtClean="0">
                <a:solidFill>
                  <a:srgbClr val="C00000"/>
                </a:solidFill>
              </a:rPr>
              <a:t>Office of Administration and Planning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Kim Melchiorre has joined our team as a Team Lead from Admin and Planning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Rick Meyers has joined our team as a Finance Coordinator from Admin and Planning</a:t>
            </a:r>
            <a:endParaRPr lang="en-US" sz="1800" dirty="0">
              <a:solidFill>
                <a:srgbClr val="C00000"/>
              </a:solidFill>
            </a:endParaRPr>
          </a:p>
          <a:p>
            <a:pPr lvl="2" indent="0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4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Reorganization of the Service Center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Current Structure</a:t>
            </a:r>
          </a:p>
          <a:p>
            <a:pPr marL="1198563" lvl="5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4 teams</a:t>
            </a:r>
          </a:p>
          <a:p>
            <a:pPr marL="1655763" lvl="6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1 team lead</a:t>
            </a:r>
          </a:p>
          <a:p>
            <a:pPr marL="1655763" lvl="6" indent="-1714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</a:rPr>
              <a:t>5 Finance Coordinators</a:t>
            </a:r>
          </a:p>
          <a:p>
            <a:pPr marL="576263" indent="1651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1" dirty="0" smtClean="0">
                <a:solidFill>
                  <a:srgbClr val="C00000"/>
                </a:solidFill>
              </a:rPr>
              <a:t> Future Structure</a:t>
            </a:r>
          </a:p>
          <a:p>
            <a:pPr marL="1033463" indent="1651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1" dirty="0" smtClean="0">
                <a:solidFill>
                  <a:srgbClr val="C00000"/>
                </a:solidFill>
              </a:rPr>
              <a:t>5 teams (Draft)</a:t>
            </a:r>
          </a:p>
          <a:p>
            <a:pPr marL="1490663" lvl="2" indent="1651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1 Team Lead</a:t>
            </a:r>
          </a:p>
          <a:p>
            <a:pPr marL="1490663" lvl="2" indent="0">
              <a:buNone/>
              <a:tabLst>
                <a:tab pos="457200" algn="l"/>
              </a:tabLst>
            </a:pPr>
            <a:endParaRPr lang="en-US" sz="1400" b="1" dirty="0" smtClean="0">
              <a:solidFill>
                <a:srgbClr val="C00000"/>
              </a:solidFill>
            </a:endParaRPr>
          </a:p>
          <a:p>
            <a:pPr marL="1490663" lvl="2" indent="1651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3-4 Finance Coordinators</a:t>
            </a:r>
          </a:p>
          <a:p>
            <a:pPr marL="1490663" lvl="2" indent="1651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Finance Assistant</a:t>
            </a:r>
          </a:p>
          <a:p>
            <a:pPr marL="2286000" lvl="2" indent="0">
              <a:buNone/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OR</a:t>
            </a:r>
          </a:p>
          <a:p>
            <a:pPr marL="1490663" lvl="2" indent="173038"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1 Sr. Finance Coordinator</a:t>
            </a:r>
          </a:p>
          <a:p>
            <a:pPr marL="1490663" lvl="2" indent="173038"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3 Finance Coordinators</a:t>
            </a:r>
          </a:p>
          <a:p>
            <a:pPr marL="1490663" lvl="2" indent="173038">
              <a:tabLst>
                <a:tab pos="457200" algn="l"/>
              </a:tabLst>
            </a:pPr>
            <a:r>
              <a:rPr lang="en-US" sz="1400" b="1" dirty="0" smtClean="0">
                <a:solidFill>
                  <a:srgbClr val="C00000"/>
                </a:solidFill>
              </a:rPr>
              <a:t>1 Finance Assistant</a:t>
            </a:r>
            <a:endParaRPr lang="en-US" sz="1400" b="1" dirty="0">
              <a:solidFill>
                <a:srgbClr val="C00000"/>
              </a:solidFill>
            </a:endParaRPr>
          </a:p>
          <a:p>
            <a:pPr marL="576263" lvl="2" indent="0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Teams will be organized with areas that have similar functions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Academic units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University Support Units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Administrative Units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Student Support Units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Building support units</a:t>
            </a:r>
          </a:p>
          <a:p>
            <a:pPr marL="720090" lvl="3" indent="-171450"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We will continue to work through the transition planning through the month of January.  Updates will communicated as they are finalized.</a:t>
            </a:r>
            <a:endParaRPr lang="en-US" dirty="0">
              <a:solidFill>
                <a:srgbClr val="C00000"/>
              </a:solidFill>
            </a:endParaRPr>
          </a:p>
          <a:p>
            <a:pPr marL="576263" lvl="2" indent="0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endParaRPr lang="en-US" sz="1800" b="1" dirty="0" smtClean="0"/>
          </a:p>
          <a:p>
            <a:r>
              <a:rPr lang="en-US" sz="1800" b="1" dirty="0" smtClean="0"/>
              <a:t>Next </a:t>
            </a:r>
            <a:r>
              <a:rPr lang="en-US" sz="1800" b="1" dirty="0"/>
              <a:t>Call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January 18, </a:t>
            </a:r>
            <a:r>
              <a:rPr lang="en-US" sz="1800" dirty="0"/>
              <a:t>2017 @ 10:00 </a:t>
            </a:r>
            <a:r>
              <a:rPr lang="en-US" sz="1800" dirty="0" smtClean="0"/>
              <a:t>AM – New Invite coming soon!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Hopefully </a:t>
            </a:r>
            <a:r>
              <a:rPr lang="en-US" sz="1800" dirty="0" smtClean="0"/>
              <a:t>Switching </a:t>
            </a:r>
            <a:r>
              <a:rPr lang="en-US" sz="1800" dirty="0" smtClean="0"/>
              <a:t>to Skype Meeting with Skype phone #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1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46930" y="1354347"/>
            <a:ext cx="8229600" cy="5002003"/>
          </a:xfrm>
        </p:spPr>
        <p:txBody>
          <a:bodyPr/>
          <a:lstStyle/>
          <a:p>
            <a:r>
              <a:rPr lang="en-US" sz="1800" dirty="0" smtClean="0"/>
              <a:t>Vendor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Purchasing has new requirements that are being requested from vendors to set up EFT.  An announcement on this should be coming out in January’s </a:t>
            </a:r>
            <a:r>
              <a:rPr lang="en-US" sz="1800" dirty="0" err="1" smtClean="0"/>
              <a:t>Newslink</a:t>
            </a:r>
            <a:r>
              <a:rPr lang="en-US" sz="1800" dirty="0" smtClean="0"/>
              <a:t> article</a:t>
            </a:r>
            <a:endParaRPr lang="en-US" sz="1000" dirty="0" smtClean="0"/>
          </a:p>
          <a:p>
            <a:pPr marL="741363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</a:rPr>
              <a:t>The communication will be sent from the Vendor Maintenance Team to the vendor directly</a:t>
            </a:r>
            <a:r>
              <a:rPr lang="en-US" sz="1000" dirty="0" smtClean="0"/>
              <a:t>:</a:t>
            </a:r>
          </a:p>
          <a:p>
            <a:pPr marL="741363" lvl="1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r>
              <a:rPr lang="en-US" sz="1400" dirty="0"/>
              <a:t>We have received notice that you wish to have your payments direct deposited into your bank account.  In addition to completing the Authorization for Payment by Direct Deposit [OSU form], to help reduce the risk of fraud we also require the following: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A voided check, if your account does not have checks, please ask bank to provide one.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A dated letter from your bank on bank letterhead which includes:</a:t>
            </a:r>
          </a:p>
          <a:p>
            <a:pPr marL="68580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Business name and DBA on the bank account.</a:t>
            </a:r>
          </a:p>
          <a:p>
            <a:pPr marL="6858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The name of the primary owner on this bank account.</a:t>
            </a:r>
          </a:p>
          <a:p>
            <a:pPr marL="6858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Employer </a:t>
            </a:r>
            <a:r>
              <a:rPr lang="en-US" sz="1400" dirty="0">
                <a:solidFill>
                  <a:srgbClr val="C00000"/>
                </a:solidFill>
              </a:rPr>
              <a:t>identification number (EIN or Federal tax id) or last four digits of SSN.</a:t>
            </a:r>
          </a:p>
          <a:p>
            <a:pPr marL="6858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Both the </a:t>
            </a:r>
            <a:r>
              <a:rPr lang="en-US" sz="1400" dirty="0" smtClean="0">
                <a:solidFill>
                  <a:srgbClr val="C00000"/>
                </a:solidFill>
              </a:rPr>
              <a:t>routing </a:t>
            </a:r>
            <a:r>
              <a:rPr lang="en-US" sz="1400" dirty="0">
                <a:solidFill>
                  <a:srgbClr val="C00000"/>
                </a:solidFill>
              </a:rPr>
              <a:t>number and the account number.</a:t>
            </a:r>
          </a:p>
          <a:p>
            <a:pPr marL="6858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Note: Bank letter must be signed by bank branch manager, print name and title.  Include bank contact phone number.</a:t>
            </a:r>
          </a:p>
          <a:p>
            <a:pPr marL="741363" lvl="1" indent="-285750">
              <a:buFont typeface="Arial" panose="020B0604020202020204" pitchFamily="34" charset="0"/>
              <a:buChar char="•"/>
            </a:pPr>
            <a:endParaRPr lang="en-US" sz="1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3294" y="478172"/>
            <a:ext cx="2942799" cy="310393"/>
          </a:xfrm>
          <a:prstGeom prst="rect">
            <a:avLst/>
          </a:prstGeom>
        </p:spPr>
        <p:txBody>
          <a:bodyPr/>
          <a:lstStyle/>
          <a:p>
            <a:pPr algn="r"/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5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6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4_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7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OSU Theme - Title">
  <a:themeElements>
    <a:clrScheme name="Buckeye">
      <a:dk1>
        <a:sysClr val="windowText" lastClr="000000"/>
      </a:dk1>
      <a:lt1>
        <a:sysClr val="window" lastClr="FFFFFF"/>
      </a:lt1>
      <a:dk2>
        <a:srgbClr val="BFBFBF"/>
      </a:dk2>
      <a:lt2>
        <a:srgbClr val="EEECE1"/>
      </a:lt2>
      <a:accent1>
        <a:srgbClr val="C00000"/>
      </a:accent1>
      <a:accent2>
        <a:srgbClr val="800000"/>
      </a:accent2>
      <a:accent3>
        <a:srgbClr val="480904"/>
      </a:accent3>
      <a:accent4>
        <a:srgbClr val="7F7F7F"/>
      </a:accent4>
      <a:accent5>
        <a:srgbClr val="595959"/>
      </a:accent5>
      <a:accent6>
        <a:srgbClr val="262626"/>
      </a:accent6>
      <a:hlink>
        <a:srgbClr val="000000"/>
      </a:hlink>
      <a:folHlink>
        <a:srgbClr val="94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SU Theme - Title" id="{B7E3040C-68C8-43A1-8E62-58B70AA3B66D}" vid="{BA46ED43-0300-4FED-AA93-1D1C8BC90B04}"/>
    </a:ext>
  </a:extLst>
</a:theme>
</file>

<file path=ppt/theme/theme15.xml><?xml version="1.0" encoding="utf-8"?>
<a:theme xmlns:a="http://schemas.openxmlformats.org/drawingml/2006/main" name="1_OSU Content">
  <a:themeElements>
    <a:clrScheme name="Custom 2">
      <a:dk1>
        <a:srgbClr val="595959"/>
      </a:dk1>
      <a:lt1>
        <a:sysClr val="window" lastClr="FFFFFF"/>
      </a:lt1>
      <a:dk2>
        <a:srgbClr val="000000"/>
      </a:dk2>
      <a:lt2>
        <a:srgbClr val="FFFFFF"/>
      </a:lt2>
      <a:accent1>
        <a:srgbClr val="990000"/>
      </a:accent1>
      <a:accent2>
        <a:srgbClr val="DBA100"/>
      </a:accent2>
      <a:accent3>
        <a:srgbClr val="660000"/>
      </a:accent3>
      <a:accent4>
        <a:srgbClr val="002A42"/>
      </a:accent4>
      <a:accent5>
        <a:srgbClr val="5D3526"/>
      </a:accent5>
      <a:accent6>
        <a:srgbClr val="827C34"/>
      </a:accent6>
      <a:hlink>
        <a:srgbClr val="990000"/>
      </a:hlink>
      <a:folHlink>
        <a:srgbClr val="5959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8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_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4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3_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9093</TotalTime>
  <Words>508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16</vt:i4>
      </vt:variant>
      <vt:variant>
        <vt:lpstr>Slide Titles</vt:lpstr>
      </vt:variant>
      <vt:variant>
        <vt:i4>11</vt:i4>
      </vt:variant>
    </vt:vector>
  </HeadingPairs>
  <TitlesOfParts>
    <vt:vector size="31" baseType="lpstr">
      <vt:lpstr>Arial</vt:lpstr>
      <vt:lpstr>Calibri</vt:lpstr>
      <vt:lpstr>Lucida Grande</vt:lpstr>
      <vt:lpstr>Wingdings</vt:lpstr>
      <vt:lpstr>Title Slide</vt:lpstr>
      <vt:lpstr>Content Slide</vt:lpstr>
      <vt:lpstr>1_Title Slide</vt:lpstr>
      <vt:lpstr>2_Title Slide</vt:lpstr>
      <vt:lpstr>1_Content Slide</vt:lpstr>
      <vt:lpstr>3_Title Slide</vt:lpstr>
      <vt:lpstr>2_Content Slide</vt:lpstr>
      <vt:lpstr>4_Title Slide</vt:lpstr>
      <vt:lpstr>3_Content Slide</vt:lpstr>
      <vt:lpstr>5_Title Slide</vt:lpstr>
      <vt:lpstr>6_Title Slide</vt:lpstr>
      <vt:lpstr>4_Content Slide</vt:lpstr>
      <vt:lpstr>7_Title Slide</vt:lpstr>
      <vt:lpstr>OSU Theme - Title</vt:lpstr>
      <vt:lpstr>1_OSU Content</vt:lpstr>
      <vt:lpstr>8_Title Slide</vt:lpstr>
      <vt:lpstr>PowerPoint Presentation</vt:lpstr>
      <vt:lpstr>Housekeeping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Grubb, Frank</cp:lastModifiedBy>
  <cp:revision>234</cp:revision>
  <dcterms:created xsi:type="dcterms:W3CDTF">2013-05-24T18:55:25Z</dcterms:created>
  <dcterms:modified xsi:type="dcterms:W3CDTF">2017-12-21T19:19:24Z</dcterms:modified>
</cp:coreProperties>
</file>